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1" r:id="rId1"/>
  </p:sldMasterIdLst>
  <p:notesMasterIdLst>
    <p:notesMasterId r:id="rId60"/>
  </p:notesMasterIdLst>
  <p:sldIdLst>
    <p:sldId id="256" r:id="rId2"/>
    <p:sldId id="327" r:id="rId3"/>
    <p:sldId id="262" r:id="rId4"/>
    <p:sldId id="271" r:id="rId5"/>
    <p:sldId id="326" r:id="rId6"/>
    <p:sldId id="272" r:id="rId7"/>
    <p:sldId id="273" r:id="rId8"/>
    <p:sldId id="270" r:id="rId9"/>
    <p:sldId id="278" r:id="rId10"/>
    <p:sldId id="282" r:id="rId11"/>
    <p:sldId id="281" r:id="rId12"/>
    <p:sldId id="268" r:id="rId13"/>
    <p:sldId id="275" r:id="rId14"/>
    <p:sldId id="274" r:id="rId15"/>
    <p:sldId id="269" r:id="rId16"/>
    <p:sldId id="276" r:id="rId17"/>
    <p:sldId id="277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302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3" r:id="rId38"/>
    <p:sldId id="304" r:id="rId39"/>
    <p:sldId id="305" r:id="rId40"/>
    <p:sldId id="306" r:id="rId41"/>
    <p:sldId id="307" r:id="rId42"/>
    <p:sldId id="310" r:id="rId43"/>
    <p:sldId id="308" r:id="rId44"/>
    <p:sldId id="311" r:id="rId45"/>
    <p:sldId id="312" r:id="rId46"/>
    <p:sldId id="313" r:id="rId47"/>
    <p:sldId id="318" r:id="rId48"/>
    <p:sldId id="314" r:id="rId49"/>
    <p:sldId id="315" r:id="rId50"/>
    <p:sldId id="316" r:id="rId51"/>
    <p:sldId id="317" r:id="rId52"/>
    <p:sldId id="319" r:id="rId53"/>
    <p:sldId id="320" r:id="rId54"/>
    <p:sldId id="321" r:id="rId55"/>
    <p:sldId id="322" r:id="rId56"/>
    <p:sldId id="323" r:id="rId57"/>
    <p:sldId id="324" r:id="rId58"/>
    <p:sldId id="325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en Jackson-Mead" initials="EJ" lastIdx="3" clrIdx="0"/>
</p:cmAuthorLst>
</file>

<file path=ppt/flatworld.xml><?xml version="1.0" encoding="utf-8"?>
<FlatWorld>Created exclusively for Michael McGee (mmcgee@bmcc.cuny.edu)</FlatWorld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8A1"/>
    <a:srgbClr val="006CA7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46"/>
  </p:normalViewPr>
  <p:slideViewPr>
    <p:cSldViewPr snapToGrid="0" snapToObjects="1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fwa632eca41dfabe" Type="http://schemas.openxmlformats.org/officeDocument/2006/relationships/flatworld" Target="flatworld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fw7c3f0993e82bf6" Type="http://schemas.openxmlformats.org/officeDocument/2006/relationships/flatworld" Target="flatworld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2F2DF-5D7A-9948-9B86-29734985691C}" type="datetimeFigureOut">
              <a:rPr lang="en-US" smtClean="0"/>
              <a:t>9/6/2020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B07D8-2A0C-2D4C-A35C-57D0634EC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7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1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762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40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6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852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76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639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10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147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27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83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09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304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67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8141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226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2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797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195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39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920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715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06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020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813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631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614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581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854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429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595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4790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90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94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696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6049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0305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601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750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2210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8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6438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3010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05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4400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426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0741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643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63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59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8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01246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4283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266180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8630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56240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0770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59379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07047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45495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65922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09000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01987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2003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0390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84048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18478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82236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97198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B0432784-4B52-41A1-9D62-1DA2764EA4F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A95B7C-DFCE-49AC-A66B-FCFE51E1EB3F}"/>
              </a:ext>
            </a:extLst>
          </p:cNvPr>
          <p:cNvSpPr txBox="1"/>
          <p:nvPr userDrawn="1"/>
        </p:nvSpPr>
        <p:spPr>
          <a:xfrm>
            <a:off x="271462" y="6354246"/>
            <a:ext cx="2580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©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FlatWorld</a:t>
            </a:r>
            <a:r>
              <a:rPr lang="en-US" sz="1000" baseline="0" dirty="0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 2020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6460503-5433-4920-91D8-9BECC6FA77B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3608" y="6211970"/>
            <a:ext cx="1429608" cy="46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8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  <p:sldLayoutId id="2147483979" r:id="rId18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ATD1Jw4Hmv8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88952" cy="48035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19074" y="4965700"/>
            <a:ext cx="10572925" cy="6953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Sexuality and Our Diversity: </a:t>
            </a:r>
            <a:br>
              <a:rPr lang="en-US" sz="32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Integrating Culture with the Biopsychosocial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811486"/>
            <a:ext cx="121920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003ED5A-1627-499F-BB79-A27DA385A16C}"/>
              </a:ext>
            </a:extLst>
          </p:cNvPr>
          <p:cNvSpPr txBox="1"/>
          <p:nvPr/>
        </p:nvSpPr>
        <p:spPr>
          <a:xfrm>
            <a:off x="5976020" y="6210300"/>
            <a:ext cx="518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Professor Michael J. McGee, PhD</a:t>
            </a:r>
          </a:p>
        </p:txBody>
      </p:sp>
    </p:spTree>
    <p:extLst>
      <p:ext uri="{BB962C8B-B14F-4D97-AF65-F5344CB8AC3E}">
        <p14:creationId xmlns:p14="http://schemas.microsoft.com/office/powerpoint/2010/main" val="93188282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Greco-Roman and Abrahamic History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162234" y="1905000"/>
            <a:ext cx="8374130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 Greece, it was considered appropriate for males to have two outlets for sexual desire and behavior: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With women.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With adolescent males.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Expectations in ancient Judaism were that sexual behavior was for procreation. Passages condemn: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Male-male sexuality.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Bestiality.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Sin of Onan (wasting semen).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C00A30E-2D7C-4295-B0D1-65CA7BFB7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134" y="6052284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61B8F9-C2B4-48D3-8778-AD140A3DD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34" y="2888516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3451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Greco-Roman and Abrahamic History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65028" y="1770685"/>
            <a:ext cx="9496337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Traditional branches of Judaism today encourage: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Sexual conservatism.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Strict separation between the sexes.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Modesty in clothes for both sexes.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Women to cover their hair.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Sexual expression to be directed toward procreation.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Prohibition of sexual pleasure outside of marriage, masturbation, or same-sex relations.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2031705-09D4-4199-B303-31E03BBCE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134" y="60669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8695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Greco-Roman and Abrahamic History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921079" y="1585257"/>
            <a:ext cx="8349842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Archeological remains show that brothels and sex workers were a well-established part of Roman life.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Giant erect penises carved in stone can be seen in the ruins of Pompeii.</a:t>
            </a:r>
          </a:p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Patriarchal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social structure where power, wealth, property, and status are controlled by males: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Greek and Roman cultures were primarily patriarchal.</a:t>
            </a:r>
          </a:p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“Just” war theory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idea of St. Augustine’s that a war can be moral and good.</a:t>
            </a: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A9724A9-0AF7-45DD-A2F3-09F901CDC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921" y="6023907"/>
            <a:ext cx="1524132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F7277C-671F-4B27-9F45-6D459EAB7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5088" y="2005056"/>
            <a:ext cx="2021659" cy="202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1199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138223" y="292115"/>
            <a:ext cx="9283700" cy="4111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Decorations from the Brothels of Ancient Pompeii and Herculaneum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329" y="1995158"/>
            <a:ext cx="10190942" cy="3785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5F9EC-86E8-4B9F-952C-1A5D4DEA2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1205" y="6135412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2211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Global Influence of Abrahamic Religions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4" y="1697038"/>
            <a:ext cx="9131198" cy="4556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Abrahamic religions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Judaism, Christianity, and Islam:</a:t>
            </a:r>
          </a:p>
          <a:p>
            <a:pPr marL="685800" lvl="2">
              <a:spcBef>
                <a:spcPts val="1000"/>
              </a:spcBef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Reflected the patriarchal structures of Mediterranean antiquity, with males controlling property, wealth, and power.</a:t>
            </a:r>
          </a:p>
          <a:p>
            <a:pPr marL="228600" lvl="1">
              <a:spcBef>
                <a:spcPts val="1000"/>
              </a:spcBef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Contemporary branches of Judaism include: </a:t>
            </a:r>
          </a:p>
          <a:p>
            <a:pPr marL="685800" lvl="2">
              <a:spcBef>
                <a:spcPts val="1000"/>
              </a:spcBef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Reform: liberal attitudes on sexuality.</a:t>
            </a:r>
          </a:p>
          <a:p>
            <a:pPr marL="685800" lvl="2">
              <a:spcBef>
                <a:spcPts val="1000"/>
              </a:spcBef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Orthodox: sexuality as being for procreative purposes between a husband and wife.</a:t>
            </a:r>
          </a:p>
          <a:p>
            <a:pPr marL="685800" lvl="2">
              <a:spcBef>
                <a:spcPts val="1000"/>
              </a:spcBef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Conservative: between those of the Reform and Orthodox communities.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58EACAC-D9AD-4A12-AD7D-688D08ECC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07702"/>
            <a:ext cx="1524132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3FF4B1-0122-48EC-B89C-5662C1F7D8A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3218" y="4974381"/>
            <a:ext cx="3313652" cy="177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Global Influence of Abrahamic Religions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3" y="1905000"/>
            <a:ext cx="9215087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St. Augustine’s proscriptions contribute to Catholic opposition to contraception.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Evangelicalism and Evangelical Christianity: conservative branch of Protestantism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Emphasizes a conservative view of sexuality.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 the most traditional sects of faith: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Sex for sexual pleasure is sinful.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Pornography is prohibited.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Sexual portrayals in television is restricted.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C8FA37C-F329-441F-AB70-28998FE3B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07104A-C3F0-44BF-95AC-E6C520584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200" y="3672501"/>
            <a:ext cx="2465053" cy="187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Religion, Sexism, and Politics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4" y="1905000"/>
            <a:ext cx="9283700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Dichotomous view of women underlies a sexual double standard: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Women were seen as being innately sexually chaste, incapable of and uninterested in enjoying sexual pleasure.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Women who did enjoy sexual pleasure were looked down upon.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Abrahamic and Greco-Roman traditions have had some influence on ideas of gender and sexuality for the majority of countries.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3E53B50-A851-497D-8F91-7943D75B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2526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>
                <a:latin typeface="Helvetica" charset="0"/>
                <a:ea typeface="Helvetica" charset="0"/>
                <a:cs typeface="Helvetica" charset="0"/>
              </a:rPr>
              <a:t>Agriculture and Industrialization</a:t>
            </a:r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3" y="1905000"/>
            <a:ext cx="9283701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Despite immense linguistic and cultural differences, most societies developed patriarchal structures after adopting agriculture.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Industrialization, urban living, and a shared cultural experience have had an impact on gender and sexuality: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Reliable oral contraceptives.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Women choosing to have smaller families.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Shift in societal gender roles.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6CD0B20-C328-466A-BDCD-EFE0CB9C0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BCFB7E-2CC3-4FCD-8654-D36C02050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319" y="4618036"/>
            <a:ext cx="3822438" cy="191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94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789144" y="168592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Media and the Internet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319776" y="2431822"/>
            <a:ext cx="7218505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Many countries are more restrictive of material that has nudity or sexual content than material that has violence.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Internet serves to reinforce traditional cultural values, providing communities in which people with like-minded views can gather.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Modern media has brought about a major influence on body image.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780AC4E-195E-4B11-8041-6B8595D16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4E441B-6985-4645-851A-10E331960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64" r="19693"/>
          <a:stretch/>
        </p:blipFill>
        <p:spPr>
          <a:xfrm>
            <a:off x="9471169" y="1765300"/>
            <a:ext cx="2273417" cy="4500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0FFC1-4A34-4EDC-8FE2-1DC206ECA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14" y="205015"/>
            <a:ext cx="2886718" cy="162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8110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Western European and Anglo-American Culture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4" y="1905000"/>
            <a:ext cx="9064086" cy="422116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The Western cultures include a diverse range of countries, languages, and cultures originally from Europe: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Mediterranean cultures have historically been Catholic, with Christian traditions on sexuality and gender roles.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Nordic countries were early converts to Lutheranism.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The Netherlands has a distinct culture and linguistic tradition.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 recent decades Germany has become among the more liberal of industrialized countries with regards to sexuality.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English physicians and scientists, along with French and Germans,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pathologized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many forms of sexual expression as mental illness.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Migration into a region influences gender roles and sexuality: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Acculturation impacts people’s views and beliefs.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3E22FC8-0733-4390-B941-0F9174F44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688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Introduction to Human Sexuality">
            <a:hlinkClick r:id="" action="ppaction://media"/>
            <a:extLst>
              <a:ext uri="{FF2B5EF4-FFF2-40B4-BE49-F238E27FC236}">
                <a16:creationId xmlns:a16="http://schemas.microsoft.com/office/drawing/2014/main" id="{C3352764-8B83-4E5C-94BD-7E68CC8E9D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030" y="92279"/>
            <a:ext cx="12164970" cy="684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89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African American Experience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55709" y="1601703"/>
            <a:ext cx="7235285" cy="486619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Enslavement was rampant in British colonies: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In the United States, children of enslaved people were themselves considered to be property.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Enslaved females were raped, and this was not construed as a crime.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Severe levels of physical punishment were very common.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Males were often forcibly removed from families to be sold, leaving matriarchal families.</a:t>
            </a:r>
          </a:p>
          <a:p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Modern matriarchal structures include networks of female relatives helping to raise children.</a:t>
            </a:r>
          </a:p>
          <a:p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In the United States, legalized discrimination against African Americans was prevalent until the 1960s: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No access to education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Unemployment</a:t>
            </a:r>
          </a:p>
          <a:p>
            <a:pPr marL="400050"/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Maternal mortality among Black women is rising in the U.S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pPr marL="800100" lvl="1"/>
            <a:r>
              <a:rPr lang="en-US" sz="2100" dirty="0">
                <a:latin typeface="Helvetica" charset="0"/>
                <a:ea typeface="Helvetica" charset="0"/>
                <a:cs typeface="Helvetica" charset="0"/>
              </a:rPr>
              <a:t>Black, American Indian, and Alaska Native (AI/AN) women are two to three times more likely to die from pregnancy-related causes than white women</a:t>
            </a:r>
          </a:p>
          <a:p>
            <a:pPr lvl="1"/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EBA6137-8350-478B-B94F-6ED0D7CF4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2F628-6F9A-45B9-B30E-A052C2AD1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5" t="15502" r="7759" b="8449"/>
          <a:stretch/>
        </p:blipFill>
        <p:spPr>
          <a:xfrm>
            <a:off x="8577378" y="4080495"/>
            <a:ext cx="3179428" cy="247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1406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African American Experience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3" y="1905000"/>
            <a:ext cx="9283701" cy="475585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African American males are incarcerated at higher rates than white males for the same crimes.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Effects of poverty correlated with higher rates of: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Teenage pregnancy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Single parent families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Limited access to health care and education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STIs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Both white and African American evangelical Christians shared a relatively negative attitude toward same-sex attraction and marriage. 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93F5D4-8784-48B5-A3A9-813B4D8AB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7C029-A9C9-4312-80BC-6C01D41C9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073" y="2525682"/>
            <a:ext cx="1670497" cy="124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4357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Eastern Europe and Russia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176354" y="1661719"/>
            <a:ext cx="7839292" cy="422116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Majority cultures of Russia and the Baltic and Slavic countries of Eastern Europe were predominantly Orthodox Christian, with a patriarchal society.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Soviet communists provided aggressive opportunities for university education and professional training for women: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Practice of religion was made difficult.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Beliefs about sexuality were set aside.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Soviet era was a time of sexual equality in some aspects of gender roles but also enhanced repression in individual sexual expression.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After the fall of communism: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Ready access to contraceptives and abortion.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Negative attitudes against same-sex relations.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DF455B5-3661-49F8-917A-F06C23F2C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99DA19-893E-4C9B-919A-0D63503BB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938" y="4651783"/>
            <a:ext cx="3109374" cy="210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5672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Latino and Hispanic Cultures and the Americas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4" y="1905000"/>
            <a:ext cx="9013752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Spanish-influenced regions and peoples are referred to as Hispanic cultures:</a:t>
            </a:r>
          </a:p>
          <a:p>
            <a:pPr lvl="1"/>
            <a:r>
              <a:rPr lang="en-US" sz="20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Latino American and Latina American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: males and females in the United States who are of Latino or Hispanic descent.</a:t>
            </a:r>
          </a:p>
          <a:p>
            <a:pPr lvl="1"/>
            <a:r>
              <a:rPr lang="en-US" sz="2000" b="1" dirty="0">
                <a:solidFill>
                  <a:srgbClr val="1378A1"/>
                </a:solidFill>
                <a:latin typeface="Helvetica" charset="0"/>
                <a:ea typeface="Helvetica" charset="0"/>
                <a:cs typeface="Helvetica" charset="0"/>
              </a:rPr>
              <a:t>Latinx: </a:t>
            </a:r>
            <a:r>
              <a:rPr lang="en-US" sz="2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a gender-neutral word for people of Latin American descent.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Catholic-influenced views of sexuality are common.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E65B2BF-FDC3-4FBF-94A0-73850E649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25E2DD-7F52-4457-AA4F-C43AB8716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43" y="4555225"/>
            <a:ext cx="3101828" cy="207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39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Northeast Asian Cultures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066800" y="1746308"/>
            <a:ext cx="8556771" cy="45847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Confucius had a liberal attitude toward sexuality: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Idea of yin and yang requiring a balance of forces.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Ancient traditions of Taoism, part religion and part philosophy, suggested sexuality was part of the natural order.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China now has a wide diversity of cultural attitudes toward sexuality: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Same-sex relationships not approved of.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Part of the Confucian tradition is the concept of filial piety, or the importance of fulfilling one’s duty and obligations to family: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Brought about importance for masculinity.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Having male offspring considered important.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Selective abortion of female fetuses and selective screening of sperm brought about a change in the gender ratio.</a:t>
            </a:r>
          </a:p>
          <a:p>
            <a:pPr lvl="1"/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lvl="1"/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9F452EA-E717-4917-8CBA-C2D5B504F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A7E771-BE28-4D20-9772-A2DC7FBEE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885" y="228552"/>
            <a:ext cx="2957294" cy="221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368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26788" y="547160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Middle Eastern and North African Cultures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54150" y="1728831"/>
            <a:ext cx="7857630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Islam was practiced with a more liberal interpretation in urban and settled agricultural civilizations than in the tribal regions: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 Iran, both women and men vote and wear Western-style dress.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 Saudi Arabia, women were able to vote or run for office in 2015 for the first time, but only in local elections.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Both sexes are expected to wear loose-fitting clothing in public and to cover their heads.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Women face many legal restrictions on movement in public.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5505C9D-37D7-4A0C-82CB-12D541615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7C9B11-F931-4D1E-BFEB-70428CF31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338" y="4275235"/>
            <a:ext cx="1991686" cy="199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0954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83508" y="438151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Middle Eastern and North African Cultures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390863" y="1829499"/>
            <a:ext cx="9336946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Differences between cultures in interpretations of Islam are illustrated by variations in clothing emphasizing sexual modesty:</a:t>
            </a:r>
          </a:p>
          <a:p>
            <a:pPr lvl="1"/>
            <a:r>
              <a:rPr lang="en-US" sz="20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Hijab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: head-covering scarf.</a:t>
            </a:r>
          </a:p>
          <a:p>
            <a:pPr lvl="1"/>
            <a:r>
              <a:rPr lang="en-US" sz="2000" b="1" dirty="0" err="1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Niqab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: face veil.</a:t>
            </a:r>
          </a:p>
          <a:p>
            <a:pPr lvl="1"/>
            <a:r>
              <a:rPr lang="en-US" sz="20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Burqa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: loose gown covering the body, a hijab, and a 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niqab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and is required of women in public places.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It is argued that the clothing requirements represent: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Oppression of women.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Cultural and religious freedom.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0D63EC7-CA1D-497E-8FAA-E54A9C451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485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82008" y="433204"/>
            <a:ext cx="9599612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Variety of Clothing Styles in Modern Turkey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310" y="1699468"/>
            <a:ext cx="6947008" cy="4737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A65FF0-82C6-45C6-8657-B1C7F5E74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969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252663" y="568409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Middle Eastern and North African Cultures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3" y="1905000"/>
            <a:ext cx="9533869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 poorer countries, pre-Islamic customs of female genital cutting continue.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Women have legal restrictions in their participation in government and business.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Polygamy is permitted, not polyandry.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 traditional cultures there exists a negative view of: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Same-sex sexuality.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Comprehensive sex education.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Homosexuality and adultery are punishable by death.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D3798AE-0EC3-411B-A439-622A0798C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9063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South Asian Cultures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06711" y="1655933"/>
            <a:ext cx="8191631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Most populous country of South Asia is India, with majority of the people practicing Hinduism: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Duality between the apparent physical world and an underlying interconnectedness.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World’s oldest surviving manual of sexuality and love, the Kama Sutra, dates to Hindu India.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Some traditions in Hinduism, now illegal, prevented a woman from marrying if her husband died or show her devotion by voluntarily burning herself.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Prohibitions on when sex can occur.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F60475A-399D-4D6C-8930-274D40546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1B7634-854F-4336-8BE0-ECDF9D6AF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121" y="2894202"/>
            <a:ext cx="1881636" cy="27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0475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149600"/>
            <a:ext cx="12192000" cy="2859314"/>
          </a:xfrm>
          <a:prstGeom prst="rect">
            <a:avLst/>
          </a:prstGeom>
          <a:solidFill>
            <a:srgbClr val="006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2307188"/>
            <a:ext cx="68749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CHAPTER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798" y="2962582"/>
            <a:ext cx="11287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Perspectives on Sexuality in a Cultural and Historical Context</a:t>
            </a:r>
          </a:p>
        </p:txBody>
      </p:sp>
    </p:spTree>
    <p:extLst>
      <p:ext uri="{BB962C8B-B14F-4D97-AF65-F5344CB8AC3E}">
        <p14:creationId xmlns:p14="http://schemas.microsoft.com/office/powerpoint/2010/main" val="737147086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South Asian Cultures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3" y="1905000"/>
            <a:ext cx="9939337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Sikhism has both polytheistic and monotheistic variants: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Adultery is considered sinful.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Turban and no shaving of facial hair for males.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Loose-fitting dress and covering of the hair for females.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 Buddhism, there is no negative view to sexuality, but material concerns and pleasures are viewed as a distraction from true enlightenment: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Sexual scenes in temple art.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975392E-85F2-41EE-B7EF-F444E047E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74113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African Cultures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75159" y="1812721"/>
            <a:ext cx="7596012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Hominid fossils in Africa show the appearance of anatomically modern humans.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Masculinity in some east African people is associated with bravery and strength: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Polygamous family structures are common for males who have sufficient wealth.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Many African cultures attribute a sacred spiritual element to sexuality and procreation.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4B7BE36-570E-438A-8E8C-975EDF80B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FCD558-D0E8-4621-98BD-B50964A50A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19" t="5264" r="7358"/>
          <a:stretch/>
        </p:blipFill>
        <p:spPr>
          <a:xfrm>
            <a:off x="9165998" y="4264166"/>
            <a:ext cx="2642759" cy="218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445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African Cultures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3" y="1905000"/>
            <a:ext cx="8872537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African countries have been used as a source of labor: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Enslavement.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Raw materials.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Lack of economic development for average citizens in many African nations has a great impact on sexual health: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Highest levels of infectious diseases.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Highest rates of children dying.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Highest rates of mothers dying in childbirth.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E4020A3-5996-45CF-9395-727E3EB03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81755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Indigenous Cultures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30543" y="2081169"/>
            <a:ext cx="8678191" cy="42211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Refers to the first people in a geographic region: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Native American Indians.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First Nations Peoples in Canada.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Sami people of northern Scandinavia.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Show enormous variation in both gender roles and sexuality:</a:t>
            </a:r>
          </a:p>
          <a:p>
            <a:pPr lvl="1"/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Musuo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people in China: matriarchal structure.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Yanomamo of the Amazon: partible paternity.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Cheju Island in South Korea: inverted gender roles.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Third sex: combines aspects of variance in gender identity, gender role conformity, or sexual orientation.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Aka hunters in central Africa: sex considered a job for procreation.</a:t>
            </a:r>
          </a:p>
          <a:p>
            <a:pPr lvl="1"/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lvl="1"/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lvl="1"/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381934C-BA3A-45D8-9A47-0BC22B9D1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5DA99B-28A3-4001-83ED-189D2B687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829" y="3976384"/>
            <a:ext cx="2014674" cy="1279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79FCF-9344-4D04-B652-B147727E9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9326" y="2215074"/>
            <a:ext cx="1152494" cy="1638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5DE52-5683-4EFD-9A5C-783D276FB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566" y="1864380"/>
            <a:ext cx="2036114" cy="13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5320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Indigenous Cultures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31503" y="1939255"/>
            <a:ext cx="8703359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Show how flexible human nature can be with regard to what is considered: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Gender-typical behavior.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Normal sexual activity.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Proper family structure.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F835AE2-4602-4E0B-A6B9-26FECA7A3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6E7423-D27C-440C-A748-5A2439AB38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63" t="17531" r="26209" b="8736"/>
          <a:stretch/>
        </p:blipFill>
        <p:spPr>
          <a:xfrm>
            <a:off x="9601068" y="2575420"/>
            <a:ext cx="1524132" cy="2743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4FD05-D755-42B9-92BB-71622292E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140" y="4325130"/>
            <a:ext cx="2751589" cy="1835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F42EF-6429-4910-A989-9DCE9CFE1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1775" y="4999959"/>
            <a:ext cx="3152156" cy="177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51396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91229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1700s: Rise of the Scientific Method and Equality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3" y="1905000"/>
            <a:ext cx="9038919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Modern scientific method: process for learning about reality based on objective, verifiable evidence that permits ideas to be tested.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Idea of putting theories about nature to an empirical test rather than arguing on the basis of logic, faith, or experience was prevalent: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Archimedes: experiments on volume and density.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Zhang 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Heng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: experiments on the nature of the moon and its relationship to eclipses.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3457B65-5AC8-42FE-BE3B-84966844C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31368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54150" y="578909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1700s: Rise of the Scientific Method and Equality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3" y="1905000"/>
            <a:ext cx="8955029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Changes of the Enlightenment also brought a questioning of traditional Christian attitudes about the role of women.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Mary Wollstonecraft and Jeremy Bentham were philosophers who wrote about equality for females.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 European literature in the 1700s, there were accounts of people enjoying sexual pleasure without consideration for Christian ideals of morality: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Casanova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Don Juan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0F62D5E-614B-4CA3-9A80-D0384833E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47895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91228" y="438151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1800s: Gender Roles and Medicalization of Sex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4" y="1905000"/>
            <a:ext cx="8409744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Physicians started to make proclamations about human nature and sexuality that were actually based not on evidence but on the prevailing culture.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Double standard became common for sexual behavior outside of a marriage.</a:t>
            </a:r>
          </a:p>
          <a:p>
            <a:r>
              <a:rPr lang="en-US" sz="2400" i="1" dirty="0" err="1">
                <a:latin typeface="Helvetica" charset="0"/>
                <a:ea typeface="Helvetica" charset="0"/>
                <a:cs typeface="Helvetica" charset="0"/>
              </a:rPr>
              <a:t>Psychopathia</a:t>
            </a:r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i="1" dirty="0" err="1">
                <a:latin typeface="Helvetica" charset="0"/>
                <a:ea typeface="Helvetica" charset="0"/>
                <a:cs typeface="Helvetica" charset="0"/>
              </a:rPr>
              <a:t>Sexualis</a:t>
            </a:r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by Richard von Krafft-Ebing documented a wide range of sexual practices; described as perversions and medical problems: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Marks the first time that psychiatry claimed sexuality and sexual behavior as medical matters.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1D4C4B4-EF7C-4895-873B-BB9C84B6C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3991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775786" y="438151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1800s: Gender Roles and Medicalization of Sex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10096" y="1837888"/>
            <a:ext cx="8971807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Havelock Ellis and Magnus Hirschfeld suggested a biological basis for sexual orientation: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Inversion of masculinity and femininity in same-sex attraction.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Foods were developed for the purpose of being bland so as to curb masturbation: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It was thought that spicy food would ignite sexual passion.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Kellogg’s corn flakes – John Kellogg, medical doctor and Adventist who advocated for a mild diet to reduce sexual feeling.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Graham crackers – Sylvester Graham, a minister, advocated homemade bread from unbolted wheat, with which his name was ultimately identified, roused the ire of bakers.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724A5CC-EBB8-4777-A00A-46829F435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78CCA-2951-40DC-B753-3CC869CD0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78" y="4811836"/>
            <a:ext cx="1383044" cy="1985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8BBDB-1E48-4FD5-9034-475DCA06C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849" y="3429000"/>
            <a:ext cx="1212872" cy="18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45708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Research Focus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3" y="1905000"/>
            <a:ext cx="8334243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Clelia Duel Mosher, 1863–1940: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Demonstration through experiments that constrictive clothing were constricting women’s diaphragms, thereby impacting breathing.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Studies establishing that women were just as interested in sex as men.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Documentation of the use of condoms and diaphragms.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04BEF20-67AB-4FCA-A9D7-FD0D866F2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E88A96-1547-42E2-A5A6-B11251971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80" y="3674975"/>
            <a:ext cx="2078916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7365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Common Terms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995055" y="1761597"/>
            <a:ext cx="9940925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Sexology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scientific study of sexuality.</a:t>
            </a:r>
          </a:p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Gender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behavioral, social, and cultural manifestations of femaleness or maleness.</a:t>
            </a:r>
          </a:p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Biological sex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genetic, hormonal, anatomical, and functional manifestations of femaleness and maleness.</a:t>
            </a:r>
          </a:p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Identity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the way people: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Perceive themselves or some aspect of self.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Represent themselves to others.</a:t>
            </a:r>
          </a:p>
          <a:p>
            <a:pPr marL="457200" lvl="1" indent="0">
              <a:buNone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860" y="575502"/>
            <a:ext cx="535965" cy="53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33045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83507" y="547160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1800s: Gender Roles and Medicalization of Sex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4" y="1905000"/>
            <a:ext cx="7847681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ea typeface="Helvetica" charset="0"/>
                <a:cs typeface="Helvetica" charset="0"/>
              </a:rPr>
              <a:t>Comstock laws were passed criminalizing abortion and preventing the sale of contraceptives</a:t>
            </a:r>
          </a:p>
          <a:p>
            <a:r>
              <a:rPr lang="en-US" sz="2400" dirty="0">
                <a:ea typeface="Helvetica" charset="0"/>
                <a:cs typeface="Helvetica" charset="0"/>
              </a:rPr>
              <a:t>He authored the first federal obscenity law, </a:t>
            </a:r>
            <a:r>
              <a:rPr lang="en-US" altLang="en-US" sz="2400" dirty="0"/>
              <a:t>prosecuting those who wrote, published, or sold material he deemed obscene</a:t>
            </a:r>
            <a:endParaRPr lang="en-US" sz="2400" dirty="0">
              <a:ea typeface="Helvetica" charset="0"/>
              <a:cs typeface="Helvetica" charset="0"/>
            </a:endParaRPr>
          </a:p>
          <a:p>
            <a:r>
              <a:rPr lang="en-US" sz="2400" dirty="0">
                <a:ea typeface="Helvetica" charset="0"/>
                <a:cs typeface="Helvetica" charset="0"/>
              </a:rPr>
              <a:t>Same-sex sexual contact was also criminalized in many countries</a:t>
            </a:r>
          </a:p>
          <a:p>
            <a:pPr lvl="1"/>
            <a:r>
              <a:rPr lang="en-US" sz="2200" dirty="0">
                <a:ea typeface="Helvetica" charset="0"/>
                <a:cs typeface="Helvetica" charset="0"/>
              </a:rPr>
              <a:t>1814 - The term "Crime against nature" first used in the Criminal code in the United States.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8A172A4-A643-4D49-B71D-FCA707C79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F0EC55-144B-4244-AE03-2ECB6703C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949" y="1764242"/>
            <a:ext cx="1609483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61348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Through the Twentieth Century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332141" y="1689072"/>
            <a:ext cx="7474589" cy="495776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Sigmund Freud: most influential figure for sexuality in the first half of the twentieth century: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Developed a theory of mind.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Invented talk-based psychotherapy as a solution for psychological problems.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Most contemporary psychologists use different techniques that focus on: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Modifying conscious thoughts.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Addressing interpersonal relations.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133B011-D336-46F3-9060-A0ECABB61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A5051D-1A9C-44FC-B9BD-B2D256ACB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0177" y="2332138"/>
            <a:ext cx="2523781" cy="33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79434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Through the Twentieth Century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135188" y="2027384"/>
            <a:ext cx="9064116" cy="495776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Important change in the twentieth century was the right of women to vote.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1920s and 1930s saw movements to liberalize sexuality with a rise in early gay rights organizations in Germany.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1940s and 1950s saw the development of sexology as a scientific discipline based on observational data and experiments.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60805D5-660F-4DFC-B58F-FD8F0A384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28791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Famous Researchers in Sexology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892542"/>
            <a:ext cx="10056471" cy="3072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ECFED7-AF1D-4746-BD68-13B259EB9DC5}"/>
              </a:ext>
            </a:extLst>
          </p:cNvPr>
          <p:cNvSpPr txBox="1"/>
          <p:nvPr/>
        </p:nvSpPr>
        <p:spPr>
          <a:xfrm>
            <a:off x="1185860" y="5142451"/>
            <a:ext cx="100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Krafft-Ebing                Clelia Mosher                 Alfred Kinsey               Masters and Johnson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61648-A00C-4F8F-BCA2-A7FF9E0C4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26972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Through the Twentieth Century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3" y="1905000"/>
            <a:ext cx="8872537" cy="422116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 1960s, William Masters and Virginia Johnson conducted the first major studies of physiological responses during sexual behavior.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Time when effective oral contraceptives became widely available and sexual attitudes underwent a dramatic generational shift.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US constitutional protection for free speech caused the United States lift restrictions on pornography earlier than some countries.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1970s saw a reduction in the scope of psychiatry diagnosing many aspects of sexuality as mental illness: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Removal of homosexuality as a disorder by American psychiatrists.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2100516-38B5-41FE-B749-F7C19B7E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3459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Research Focus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133601" y="1905699"/>
            <a:ext cx="7589240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Janet Hyde, 2005: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The Gender Similarities Hypothesis: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Most observable differences between females and males not by innate gender differences but by cultural and social differences:</a:t>
            </a:r>
          </a:p>
          <a:p>
            <a:pPr lvl="3"/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Lack of representation by women in government.</a:t>
            </a:r>
          </a:p>
          <a:p>
            <a:pPr lvl="3"/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Overrepresentation of men in prison for violent crimes.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It is assumed that observed differences reflect natural differences.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8B90294-E6B4-4ABC-A4DF-AA4205E3C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4F4C39-7D7F-4E6F-A896-9F0C03AF7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86" r="9459"/>
          <a:stretch/>
        </p:blipFill>
        <p:spPr>
          <a:xfrm>
            <a:off x="9040243" y="3280095"/>
            <a:ext cx="2670788" cy="30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18387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Research Questions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520950" y="1893160"/>
            <a:ext cx="8418294" cy="484346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With regards to sex differences there exists complex interactions of biology with both the physical and social environments: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 person’s genetic potential affects the types of social experiences they may prefer to choose to experience.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Entirely drug-resistant strains of bacterial infections such as gonorrhea have emerged: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Some STIs are quickly becoming untreatable.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E19C49F-394B-4AE7-98D3-C3AD91D92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71851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Research Questions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133600" y="2053731"/>
            <a:ext cx="9082481" cy="484346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Custom selection of embryos based on DNA testing exists for removing embryos containing potential genetically linked abnormalities.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Legal questions arise as to what extent parents should be permitted to preselect traits in offspring: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Such choices have psychological and sociological consequences over time.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977F68B-A074-4034-9CB1-6C0CD8CE6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14304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Developing Economies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3" y="1905000"/>
            <a:ext cx="9072475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Most contraceptive methods are unreliable, as they depend on regular access to supplies that are not consistently available.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Family size and lack of access to education remain significant impediments to women’s equality.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Rapid population growth contributes to enduring poverty.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43C8C2D-B3F8-4271-BEC8-CE43DB54E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7671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Sex-Positive or Sex-Negative Value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23083" y="1787554"/>
            <a:ext cx="8902117" cy="450418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Sex-positive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cultures and attitudes that historically view sexual pleasure as a positive part of human experience, to be enjoyed for its own sake.</a:t>
            </a:r>
          </a:p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Sex-negative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cultures and attitudes that historically view sexual pleasure as: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Only being appropriate if expressed in certain contexts or for certain purposes.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Being inferior or wrong if expressed outside certain contexts.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 terms of both laws and general attitudes, the United States is described as emerging from a sex-negative tradition.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Conservative religious traditions teach that eternal punishment will result from engaging in certain behaviors.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B8FDB29-B8E1-4CDF-962B-F0C403DB5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0975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Oval 2">
            <a:extLst>
              <a:ext uri="{FF2B5EF4-FFF2-40B4-BE49-F238E27FC236}">
                <a16:creationId xmlns:a16="http://schemas.microsoft.com/office/drawing/2014/main" id="{F5115E54-EE50-4A09-AE43-CECA99C9F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438400"/>
            <a:ext cx="1981200" cy="1905000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7459" name="Oval 3">
            <a:extLst>
              <a:ext uri="{FF2B5EF4-FFF2-40B4-BE49-F238E27FC236}">
                <a16:creationId xmlns:a16="http://schemas.microsoft.com/office/drawing/2014/main" id="{91EF35DF-7AFA-43D7-9503-D86FF9A0E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038600"/>
            <a:ext cx="2133600" cy="2133600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7460" name="Oval 4">
            <a:extLst>
              <a:ext uri="{FF2B5EF4-FFF2-40B4-BE49-F238E27FC236}">
                <a16:creationId xmlns:a16="http://schemas.microsoft.com/office/drawing/2014/main" id="{79985049-9C1E-4220-8FAC-9635BB332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362200"/>
            <a:ext cx="1905000" cy="1905000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7461" name="Oval 5">
            <a:extLst>
              <a:ext uri="{FF2B5EF4-FFF2-40B4-BE49-F238E27FC236}">
                <a16:creationId xmlns:a16="http://schemas.microsoft.com/office/drawing/2014/main" id="{F5DBB0CB-1634-4624-AFAB-915037BB0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219200"/>
            <a:ext cx="2209800" cy="2133600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7462" name="Oval 6">
            <a:extLst>
              <a:ext uri="{FF2B5EF4-FFF2-40B4-BE49-F238E27FC236}">
                <a16:creationId xmlns:a16="http://schemas.microsoft.com/office/drawing/2014/main" id="{86EDF4E5-4D42-46E8-A947-4CAFA5C12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038600"/>
            <a:ext cx="2209800" cy="2133600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7463" name="Rectangle 7">
            <a:extLst>
              <a:ext uri="{FF2B5EF4-FFF2-40B4-BE49-F238E27FC236}">
                <a16:creationId xmlns:a16="http://schemas.microsoft.com/office/drawing/2014/main" id="{CBF42C24-AE5C-453F-979C-5B4A80540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52401"/>
            <a:ext cx="35814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 b="1">
                <a:latin typeface="BD Oxford" pitchFamily="2" charset="0"/>
                <a:cs typeface="Times New Roman" panose="02020603050405020304" pitchFamily="18" charset="0"/>
              </a:rPr>
              <a:t>  </a:t>
            </a:r>
            <a:r>
              <a:rPr lang="en-US" altLang="en-US" sz="2400" b="1">
                <a:latin typeface="Tahoma" panose="020B0604030504040204" pitchFamily="34" charset="0"/>
                <a:cs typeface="Times New Roman" panose="02020603050405020304" pitchFamily="18" charset="0"/>
              </a:rPr>
              <a:t>Holistic Sexuality</a:t>
            </a: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17417" name="Rectangle 9">
            <a:extLst>
              <a:ext uri="{FF2B5EF4-FFF2-40B4-BE49-F238E27FC236}">
                <a16:creationId xmlns:a16="http://schemas.microsoft.com/office/drawing/2014/main" id="{FE19359F-A549-4E0F-B995-A51D4FD8C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089151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6" name="Rectangle 8">
            <a:extLst>
              <a:ext uri="{FF2B5EF4-FFF2-40B4-BE49-F238E27FC236}">
                <a16:creationId xmlns:a16="http://schemas.microsoft.com/office/drawing/2014/main" id="{1D559AA6-14C0-4B73-ABAB-E0DC7CCD4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762001"/>
            <a:ext cx="441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Physiological and psychological pleasure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one’s own body and/or the bodies of others</a:t>
            </a:r>
            <a:endParaRPr lang="en-US" altLang="en-US" sz="13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8" name="Rectangle 10">
            <a:extLst>
              <a:ext uri="{FF2B5EF4-FFF2-40B4-BE49-F238E27FC236}">
                <a16:creationId xmlns:a16="http://schemas.microsoft.com/office/drawing/2014/main" id="{1517B4E0-B463-4E91-B02C-92465BE56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876800"/>
            <a:ext cx="25908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t>The biology of the body and the </a:t>
            </a:r>
          </a:p>
          <a:p>
            <a:pPr algn="ctr" eaLnBrk="1" hangingPunct="1">
              <a:lnSpc>
                <a:spcPct val="90000"/>
              </a:lnSpc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t>sexual and reproductive systems.  Includes the care of the organs, </a:t>
            </a:r>
          </a:p>
          <a:p>
            <a:pPr algn="ctr" eaLnBrk="1" hangingPunct="1">
              <a:lnSpc>
                <a:spcPct val="90000"/>
              </a:lnSpc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t>the health consequences of sexual behaviors, and the biology of producing children.</a:t>
            </a:r>
          </a:p>
        </p:txBody>
      </p:sp>
      <p:sp>
        <p:nvSpPr>
          <p:cNvPr id="17419" name="Text Box 11">
            <a:extLst>
              <a:ext uri="{FF2B5EF4-FFF2-40B4-BE49-F238E27FC236}">
                <a16:creationId xmlns:a16="http://schemas.microsoft.com/office/drawing/2014/main" id="{E1166A3A-5112-4796-9654-0ED1962B8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09800"/>
            <a:ext cx="21336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t>The use of sexuality to influence, manipulate, or control others</a:t>
            </a:r>
          </a:p>
        </p:txBody>
      </p:sp>
      <p:sp>
        <p:nvSpPr>
          <p:cNvPr id="17420" name="Text Box 12">
            <a:extLst>
              <a:ext uri="{FF2B5EF4-FFF2-40B4-BE49-F238E27FC236}">
                <a16:creationId xmlns:a16="http://schemas.microsoft.com/office/drawing/2014/main" id="{AC41E6E6-1FA0-4B67-A833-E137D6E28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981200"/>
            <a:ext cx="24384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t>The experience of emotional closeness to another human being and having the feeling returned</a:t>
            </a:r>
            <a:endParaRPr lang="en-US" altLang="en-US" sz="1800" b="1">
              <a:solidFill>
                <a:srgbClr val="FF99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1" name="Text Box 13">
            <a:extLst>
              <a:ext uri="{FF2B5EF4-FFF2-40B4-BE49-F238E27FC236}">
                <a16:creationId xmlns:a16="http://schemas.microsoft.com/office/drawing/2014/main" id="{0BBA9A4F-BF0E-4586-87BF-AC10B82A6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876800"/>
            <a:ext cx="20574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t>The sense of who one is as a sexual person, including a sense of maleness and femaleness, and to whom one is erotically and emotionally attracted</a:t>
            </a:r>
            <a:endParaRPr lang="en-US" altLang="en-US" sz="1300">
              <a:solidFill>
                <a:srgbClr val="FF99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2" name="Text Box 14">
            <a:extLst>
              <a:ext uri="{FF2B5EF4-FFF2-40B4-BE49-F238E27FC236}">
                <a16:creationId xmlns:a16="http://schemas.microsoft.com/office/drawing/2014/main" id="{01C3F2D6-396E-4FAF-962D-2619CB3FB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613526"/>
            <a:ext cx="678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vantGarde" pitchFamily="34" charset="0"/>
              </a:rPr>
              <a:t>Adapted  from “Sexual Beingness” by Dennis Dailey and “Our Whole Lives” by Pamela Wilson</a:t>
            </a:r>
          </a:p>
        </p:txBody>
      </p:sp>
      <p:sp>
        <p:nvSpPr>
          <p:cNvPr id="147471" name="Rectangle 15">
            <a:extLst>
              <a:ext uri="{FF2B5EF4-FFF2-40B4-BE49-F238E27FC236}">
                <a16:creationId xmlns:a16="http://schemas.microsoft.com/office/drawing/2014/main" id="{62F24F1F-C2E1-4C99-82EF-F2DD10B29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981201"/>
            <a:ext cx="1746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Sensuality</a:t>
            </a:r>
          </a:p>
        </p:txBody>
      </p:sp>
      <p:sp>
        <p:nvSpPr>
          <p:cNvPr id="147472" name="Rectangle 16">
            <a:extLst>
              <a:ext uri="{FF2B5EF4-FFF2-40B4-BE49-F238E27FC236}">
                <a16:creationId xmlns:a16="http://schemas.microsoft.com/office/drawing/2014/main" id="{75B24A4C-D60B-48AC-9B39-350F244C3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1" y="3124201"/>
            <a:ext cx="15478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Intimacy</a:t>
            </a:r>
          </a:p>
        </p:txBody>
      </p:sp>
      <p:sp>
        <p:nvSpPr>
          <p:cNvPr id="147473" name="Rectangle 17">
            <a:extLst>
              <a:ext uri="{FF2B5EF4-FFF2-40B4-BE49-F238E27FC236}">
                <a16:creationId xmlns:a16="http://schemas.microsoft.com/office/drawing/2014/main" id="{D8748EFF-38B6-486D-B96B-F3EC04975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648200"/>
            <a:ext cx="1447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Sexual</a:t>
            </a:r>
            <a:r>
              <a:rPr lang="en-US" altLang="en-US" sz="18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Identity</a:t>
            </a:r>
            <a:r>
              <a:rPr lang="en-US" altLang="en-US" sz="18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7474" name="Rectangle 18">
            <a:extLst>
              <a:ext uri="{FF2B5EF4-FFF2-40B4-BE49-F238E27FC236}">
                <a16:creationId xmlns:a16="http://schemas.microsoft.com/office/drawing/2014/main" id="{6DD5A1A4-B705-4FBE-A267-6482F5C41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1" y="4724401"/>
            <a:ext cx="2309813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Sexual Health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Reproduction</a:t>
            </a:r>
          </a:p>
        </p:txBody>
      </p:sp>
      <p:sp>
        <p:nvSpPr>
          <p:cNvPr id="147475" name="Rectangle 19">
            <a:extLst>
              <a:ext uri="{FF2B5EF4-FFF2-40B4-BE49-F238E27FC236}">
                <a16:creationId xmlns:a16="http://schemas.microsoft.com/office/drawing/2014/main" id="{D381392C-4127-4A91-8193-D41C84420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1" y="3124200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Sexualization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0AF1527-3D3F-4E35-8F58-2E7D35349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49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8" grpId="0" animBg="1"/>
      <p:bldP spid="147459" grpId="0" animBg="1"/>
      <p:bldP spid="147460" grpId="0" animBg="1"/>
      <p:bldP spid="147461" grpId="0" animBg="1"/>
      <p:bldP spid="147462" grpId="0" animBg="1"/>
      <p:bldP spid="147463" grpId="0" autoUpdateAnimBg="0"/>
      <p:bldP spid="147471" grpId="0" autoUpdateAnimBg="0"/>
      <p:bldP spid="147472" grpId="0" autoUpdateAnimBg="0"/>
      <p:bldP spid="147473" grpId="0" autoUpdateAnimBg="0"/>
      <p:bldP spid="147474" grpId="0" autoUpdateAnimBg="0"/>
      <p:bldP spid="147475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Religion and Politics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4" y="1905000"/>
            <a:ext cx="8031962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From a secular perspective, the attitude that sex can only be for reproduction is inherently negative.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Periodically people have been arrested for distributing pornography due to a law passed in 2008 for prohibition against video images containing extreme pornography.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Fastest growing religions in the world are those with the most traditional interpretations of sexual relations.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633ECCE-50F6-490A-8617-0BDB6049E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05431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27063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Controversial Topics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743200" y="1720442"/>
            <a:ext cx="9118833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Sex education in schools.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Contraceptives.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Types of erotic materials that can be made and sold.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Same-sex couples and their legal rights.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Regulation of revealing parts of the body such as the face, head, torso, or genitalia in different countries.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Issues related to abortion.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Extent to which specific sexual behavior is regulated.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8D67EE6-4A53-4C7B-A616-6CD8B3202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42751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363014" y="393917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World Association for Sexual Health’s </a:t>
            </a:r>
            <a:br>
              <a:rPr lang="en-US" sz="2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“Sexual Rights are Human Rights Pertaining to Sexuality”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860" y="575502"/>
            <a:ext cx="535965" cy="535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825" y="1985974"/>
            <a:ext cx="10056471" cy="3551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AA5060-0468-40E9-92B2-030D99D32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FFC105-9425-4423-A0A6-2015D1C67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14" y="619303"/>
            <a:ext cx="1837188" cy="44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61909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086179" y="393917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World Association for Sexual Health’s “Sexual Rights are Human Rights Pertaining to Sexuality”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860" y="575502"/>
            <a:ext cx="535965" cy="535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973968"/>
            <a:ext cx="10056471" cy="3563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221CE6-929E-4800-B3DE-742822EAF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5534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136513" y="318899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World Association for Sexual Health’s “Sexual Rights are Human Rights Pertaining to Sexuality”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860" y="575502"/>
            <a:ext cx="535965" cy="535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292919"/>
            <a:ext cx="10056471" cy="485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33" y="2690566"/>
            <a:ext cx="10078028" cy="264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7D28F1-6430-4996-B318-D8F73D5F8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23837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027456" y="460354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World Association for Sexual Health’s “Sexual Rights are Human Rights Pertaining to Sexuality”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860" y="575502"/>
            <a:ext cx="535965" cy="535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76" y="1860594"/>
            <a:ext cx="9401447" cy="408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CFEA8D-C1FE-4EDD-8B98-F6EB949D9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11621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019067" y="422790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World Association for Sexual Health’s “Sexual Rights are Human Rights Pertaining to Sexuality”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860" y="575502"/>
            <a:ext cx="535965" cy="535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029370"/>
            <a:ext cx="10056471" cy="3584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53B1EA-631B-4F2B-9545-1F83BCD2E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18490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128124" y="484709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World Association for Sexual Health’s “Sexual Rights are Human Rights Pertaining to Sexuality”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860" y="575502"/>
            <a:ext cx="535965" cy="535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358" y="1988226"/>
            <a:ext cx="8815137" cy="3810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0EC6CB-DABC-4F64-A282-48EBF9C83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42696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68733" y="469900"/>
            <a:ext cx="9283700" cy="7175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World Association for Sexual Health’s “Sexual Rights are Human Rights Pertaining to Sexuality”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860" y="575502"/>
            <a:ext cx="535965" cy="535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121070"/>
            <a:ext cx="10056471" cy="1979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312" y="4014707"/>
            <a:ext cx="10099493" cy="1742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E520B9-8FD1-4820-B8B6-C5F3E8F64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2101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42109" y="700353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Being Weird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273276" y="1572491"/>
            <a:ext cx="10058400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WEIRD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stands for Western, Educated, Industrialized, Rich, and Democratic.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Socioeconomic and educational factors have an impact both directly and indirectly on many aspects of gender and sexuality.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 poor person from a rich economy is wealthier than a typical person from a developing economy.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DBCC989-EAA6-4AA2-848B-CA4C67428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583" y="4672157"/>
            <a:ext cx="3048000" cy="2028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6DA5A-26BF-48F3-98BD-0F15C6DC00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198"/>
          <a:stretch/>
        </p:blipFill>
        <p:spPr>
          <a:xfrm>
            <a:off x="3702440" y="4414308"/>
            <a:ext cx="3550394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77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Major Distinctions between Cultures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008025" y="1939924"/>
            <a:ext cx="9671358" cy="29876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One of the most profound psychological differences in cultures is whether one’s self-concept is independent or interdependent.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An interdependent sense of self is historically the most prevalent type of self-concept.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Distinction between urban versus rural or industrialized versus non-industrialized have a greater impact on people.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D0DB33-C05B-4BFB-8825-0C8EADAD22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81" t="9256" r="15655"/>
          <a:stretch/>
        </p:blipFill>
        <p:spPr>
          <a:xfrm>
            <a:off x="5227782" y="4747819"/>
            <a:ext cx="2198254" cy="2080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F7C27-D0C2-41A4-89D0-B29E6E337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883" y="4747819"/>
            <a:ext cx="2916843" cy="194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0937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Finding Universals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3" y="1905000"/>
            <a:ext cx="9172719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Patterns can be found that suggest universals, contributing to shared experiences as humans across cultures, that are: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Rooted in biology.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Can be understood through evolution of species.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Difference in brain functioning is not sufficient to conclude a biological basis.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E40F119-E77A-465C-9189-0D34E8CCC0F1}"/>
              </a:ext>
            </a:extLst>
          </p:cNvPr>
          <p:cNvSpPr/>
          <p:nvPr/>
        </p:nvSpPr>
        <p:spPr>
          <a:xfrm>
            <a:off x="10298545" y="6105236"/>
            <a:ext cx="1524000" cy="6465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970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Current Cultural Issue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3" y="1905000"/>
            <a:ext cx="8872537" cy="4221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Conscience clause: refusal by a pharmacist to fill a woman’s prescription for contraceptives under some circumstances: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Also called refusal to fill laws.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Varies by state.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Argument for the clause: protect the right to religious freedom and an important component of religious practice.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Argument against the clause: businesses not allowed to enforce their beliefs on customers.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1405467"/>
            <a:ext cx="10058400" cy="0"/>
          </a:xfrm>
          <a:prstGeom prst="line">
            <a:avLst/>
          </a:prstGeom>
          <a:ln w="76200">
            <a:solidFill>
              <a:srgbClr val="006CA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27BF099-2FDA-4C06-8070-EE720EFFF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625" y="6126163"/>
            <a:ext cx="15241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8751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Mastering Org Behvaior</Template>
  <TotalTime>5077</TotalTime>
  <Words>3399</Words>
  <Application>Microsoft Office PowerPoint</Application>
  <PresentationFormat>Widescreen</PresentationFormat>
  <Paragraphs>375</Paragraphs>
  <Slides>58</Slides>
  <Notes>55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AvantGarde</vt:lpstr>
      <vt:lpstr>BD Oxford</vt:lpstr>
      <vt:lpstr>Calibri</vt:lpstr>
      <vt:lpstr>Century Gothic</vt:lpstr>
      <vt:lpstr>Helvetica</vt:lpstr>
      <vt:lpstr>Roboto</vt:lpstr>
      <vt:lpstr>Tahoma</vt:lpstr>
      <vt:lpstr>Times New Roman</vt:lpstr>
      <vt:lpstr>Wingdings 3</vt:lpstr>
      <vt:lpstr>Wisp</vt:lpstr>
      <vt:lpstr>Sexuality and Our Diversity:  Integrating Culture with the Biopsychosocial</vt:lpstr>
      <vt:lpstr>PowerPoint Presentation</vt:lpstr>
      <vt:lpstr>PowerPoint Presentation</vt:lpstr>
      <vt:lpstr>Common Terms</vt:lpstr>
      <vt:lpstr>PowerPoint Presentation</vt:lpstr>
      <vt:lpstr>Being Weird</vt:lpstr>
      <vt:lpstr>Major Distinctions between Cultures</vt:lpstr>
      <vt:lpstr>Finding Universals</vt:lpstr>
      <vt:lpstr>Current Cultural Issue</vt:lpstr>
      <vt:lpstr>Greco-Roman and Abrahamic History</vt:lpstr>
      <vt:lpstr>Greco-Roman and Abrahamic History</vt:lpstr>
      <vt:lpstr>Greco-Roman and Abrahamic History</vt:lpstr>
      <vt:lpstr>Decorations from the Brothels of Ancient Pompeii and Herculaneum</vt:lpstr>
      <vt:lpstr>Global Influence of Abrahamic Religions</vt:lpstr>
      <vt:lpstr>Global Influence of Abrahamic Religions</vt:lpstr>
      <vt:lpstr>Religion, Sexism, and Politics</vt:lpstr>
      <vt:lpstr>Agriculture and Industrialization</vt:lpstr>
      <vt:lpstr>Media and the Internet</vt:lpstr>
      <vt:lpstr>Western European and Anglo-American Culture</vt:lpstr>
      <vt:lpstr>African American Experience</vt:lpstr>
      <vt:lpstr>African American Experience</vt:lpstr>
      <vt:lpstr>Eastern Europe and Russia</vt:lpstr>
      <vt:lpstr>Latino and Hispanic Cultures and the Americas</vt:lpstr>
      <vt:lpstr>Northeast Asian Cultures</vt:lpstr>
      <vt:lpstr>Middle Eastern and North African Cultures</vt:lpstr>
      <vt:lpstr>Middle Eastern and North African Cultures</vt:lpstr>
      <vt:lpstr>Variety of Clothing Styles in Modern Turkey</vt:lpstr>
      <vt:lpstr>Middle Eastern and North African Cultures</vt:lpstr>
      <vt:lpstr>South Asian Cultures</vt:lpstr>
      <vt:lpstr>South Asian Cultures</vt:lpstr>
      <vt:lpstr>African Cultures</vt:lpstr>
      <vt:lpstr>African Cultures</vt:lpstr>
      <vt:lpstr>Indigenous Cultures</vt:lpstr>
      <vt:lpstr>Indigenous Cultures</vt:lpstr>
      <vt:lpstr>1700s: Rise of the Scientific Method and Equality</vt:lpstr>
      <vt:lpstr>1700s: Rise of the Scientific Method and Equality</vt:lpstr>
      <vt:lpstr>1800s: Gender Roles and Medicalization of Sex</vt:lpstr>
      <vt:lpstr>1800s: Gender Roles and Medicalization of Sex</vt:lpstr>
      <vt:lpstr>Research Focus</vt:lpstr>
      <vt:lpstr>1800s: Gender Roles and Medicalization of Sex</vt:lpstr>
      <vt:lpstr>Through the Twentieth Century</vt:lpstr>
      <vt:lpstr>Through the Twentieth Century</vt:lpstr>
      <vt:lpstr>Famous Researchers in Sexology</vt:lpstr>
      <vt:lpstr>Through the Twentieth Century</vt:lpstr>
      <vt:lpstr>Research Focus</vt:lpstr>
      <vt:lpstr>Research Questions</vt:lpstr>
      <vt:lpstr>Research Questions</vt:lpstr>
      <vt:lpstr>Developing Economies</vt:lpstr>
      <vt:lpstr>Sex-Positive or Sex-Negative Value Systems</vt:lpstr>
      <vt:lpstr>Religion and Politics</vt:lpstr>
      <vt:lpstr>Controversial Topics</vt:lpstr>
      <vt:lpstr>World Association for Sexual Health’s  “Sexual Rights are Human Rights Pertaining to Sexuality”</vt:lpstr>
      <vt:lpstr>World Association for Sexual Health’s “Sexual Rights are Human Rights Pertaining to Sexuality”</vt:lpstr>
      <vt:lpstr>World Association for Sexual Health’s “Sexual Rights are Human Rights Pertaining to Sexuality”</vt:lpstr>
      <vt:lpstr>World Association for Sexual Health’s “Sexual Rights are Human Rights Pertaining to Sexuality”</vt:lpstr>
      <vt:lpstr>World Association for Sexual Health’s “Sexual Rights are Human Rights Pertaining to Sexuality”</vt:lpstr>
      <vt:lpstr>World Association for Sexual Health’s “Sexual Rights are Human Rights Pertaining to Sexuality”</vt:lpstr>
      <vt:lpstr>World Association for Sexual Health’s “Sexual Rights are Human Rights Pertaining to Sexuality”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sexuality_and_our_diversity_2_0_ch01_powerpoint_lecture_notes-FW_BA.pptx</dc:title>
  <dc:creator>FlatWorld</dc:creator>
  <cp:keywords>fwbainc FlatWorld</cp:keywords>
  <dc:description>Created exclusively for Michael McGee &lt;mmcgee@bmcc.cuny.edu&gt;</dc:description>
  <cp:lastModifiedBy>Michael McGee</cp:lastModifiedBy>
  <cp:revision>155</cp:revision>
  <dcterms:created xsi:type="dcterms:W3CDTF">2017-05-19T13:43:17Z</dcterms:created>
  <dcterms:modified xsi:type="dcterms:W3CDTF">2020-09-06T20:50:33Z</dcterms:modified>
</cp:coreProperties>
</file>